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ato 1" charset="1" panose="020F0502020204030203"/>
      <p:regular r:id="rId15"/>
    </p:embeddedFont>
    <p:embeddedFont>
      <p:font typeface="Lato 2 Bold" charset="1" panose="020F0502020204030203"/>
      <p:regular r:id="rId16"/>
    </p:embeddedFont>
    <p:embeddedFont>
      <p:font typeface="Open Sans Bold" charset="1" panose="020B0806030504020204"/>
      <p:regular r:id="rId17"/>
    </p:embeddedFont>
    <p:embeddedFont>
      <p:font typeface="Lato 2 Heavy" charset="1" panose="020F0502020204030203"/>
      <p:regular r:id="rId18"/>
    </p:embeddedFont>
    <p:embeddedFont>
      <p:font typeface="Open Sans" charset="1" panose="020B0606030504020204"/>
      <p:regular r:id="rId19"/>
    </p:embeddedFont>
    <p:embeddedFont>
      <p:font typeface="Lato 1 Bold" charset="1" panose="020F050202020403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0550" y="6528192"/>
            <a:ext cx="3554107" cy="3554107"/>
          </a:xfrm>
          <a:custGeom>
            <a:avLst/>
            <a:gdLst/>
            <a:ahLst/>
            <a:cxnLst/>
            <a:rect r="r" b="b" t="t" l="l"/>
            <a:pathLst>
              <a:path h="3554107" w="3554107">
                <a:moveTo>
                  <a:pt x="0" y="0"/>
                </a:moveTo>
                <a:lnTo>
                  <a:pt x="3554107" y="0"/>
                </a:lnTo>
                <a:lnTo>
                  <a:pt x="3554107" y="3554106"/>
                </a:lnTo>
                <a:lnTo>
                  <a:pt x="0" y="355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833" t="0" r="-118221" b="-1652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677" y="7323567"/>
            <a:ext cx="5411599" cy="4361765"/>
          </a:xfrm>
          <a:custGeom>
            <a:avLst/>
            <a:gdLst/>
            <a:ahLst/>
            <a:cxnLst/>
            <a:rect r="r" b="b" t="t" l="l"/>
            <a:pathLst>
              <a:path h="4361765" w="5411599">
                <a:moveTo>
                  <a:pt x="0" y="0"/>
                </a:moveTo>
                <a:lnTo>
                  <a:pt x="5411600" y="0"/>
                </a:lnTo>
                <a:lnTo>
                  <a:pt x="5411600" y="4361765"/>
                </a:lnTo>
                <a:lnTo>
                  <a:pt x="0" y="436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98137" y="65802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71150" y="-1106859"/>
            <a:ext cx="12500768" cy="1250071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951511" y="6006649"/>
            <a:ext cx="0" cy="98354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3771785" y="-400524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2025" y="417705"/>
            <a:ext cx="2099156" cy="2099156"/>
          </a:xfrm>
          <a:custGeom>
            <a:avLst/>
            <a:gdLst/>
            <a:ahLst/>
            <a:cxnLst/>
            <a:rect r="r" b="b" t="t" l="l"/>
            <a:pathLst>
              <a:path h="2099156" w="2099156">
                <a:moveTo>
                  <a:pt x="0" y="0"/>
                </a:moveTo>
                <a:lnTo>
                  <a:pt x="2099156" y="0"/>
                </a:lnTo>
                <a:lnTo>
                  <a:pt x="2099156" y="2099156"/>
                </a:lnTo>
                <a:lnTo>
                  <a:pt x="0" y="2099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2025" y="9272418"/>
            <a:ext cx="3086100" cy="594895"/>
            <a:chOff x="0" y="0"/>
            <a:chExt cx="812800" cy="1566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56680"/>
            </a:xfrm>
            <a:custGeom>
              <a:avLst/>
              <a:gdLst/>
              <a:ahLst/>
              <a:cxnLst/>
              <a:rect r="r" b="b" t="t" l="l"/>
              <a:pathLst>
                <a:path h="15668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6680"/>
                  </a:lnTo>
                  <a:lnTo>
                    <a:pt x="0" y="15668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232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6472853" y="7536803"/>
            <a:ext cx="5342294" cy="4305905"/>
          </a:xfrm>
          <a:custGeom>
            <a:avLst/>
            <a:gdLst/>
            <a:ahLst/>
            <a:cxnLst/>
            <a:rect r="r" b="b" t="t" l="l"/>
            <a:pathLst>
              <a:path h="4305905" w="5342294">
                <a:moveTo>
                  <a:pt x="5342294" y="0"/>
                </a:moveTo>
                <a:lnTo>
                  <a:pt x="0" y="0"/>
                </a:lnTo>
                <a:lnTo>
                  <a:pt x="0" y="4305905"/>
                </a:lnTo>
                <a:lnTo>
                  <a:pt x="5342294" y="4305905"/>
                </a:lnTo>
                <a:lnTo>
                  <a:pt x="534229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507558" y="9272418"/>
            <a:ext cx="3086100" cy="584999"/>
            <a:chOff x="0" y="0"/>
            <a:chExt cx="812800" cy="154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54074"/>
            </a:xfrm>
            <a:custGeom>
              <a:avLst/>
              <a:gdLst/>
              <a:ahLst/>
              <a:cxnLst/>
              <a:rect r="r" b="b" t="t" l="l"/>
              <a:pathLst>
                <a:path h="1540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4074"/>
                  </a:lnTo>
                  <a:lnTo>
                    <a:pt x="0" y="15407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230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9983" y="9272418"/>
            <a:ext cx="3086100" cy="594895"/>
            <a:chOff x="0" y="0"/>
            <a:chExt cx="812800" cy="1566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56680"/>
            </a:xfrm>
            <a:custGeom>
              <a:avLst/>
              <a:gdLst/>
              <a:ahLst/>
              <a:cxnLst/>
              <a:rect r="r" b="b" t="t" l="l"/>
              <a:pathLst>
                <a:path h="15668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6680"/>
                  </a:lnTo>
                  <a:lnTo>
                    <a:pt x="0" y="15668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232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2025" y="9272418"/>
            <a:ext cx="656986" cy="599927"/>
            <a:chOff x="0" y="0"/>
            <a:chExt cx="173033" cy="1580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3033" cy="158006"/>
            </a:xfrm>
            <a:custGeom>
              <a:avLst/>
              <a:gdLst/>
              <a:ahLst/>
              <a:cxnLst/>
              <a:rect r="r" b="b" t="t" l="l"/>
              <a:pathLst>
                <a:path h="158006" w="173033">
                  <a:moveTo>
                    <a:pt x="0" y="0"/>
                  </a:moveTo>
                  <a:lnTo>
                    <a:pt x="173033" y="0"/>
                  </a:lnTo>
                  <a:lnTo>
                    <a:pt x="173033" y="158006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73033" cy="23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07558" y="9277366"/>
            <a:ext cx="656986" cy="589947"/>
            <a:chOff x="0" y="0"/>
            <a:chExt cx="173033" cy="1553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3033" cy="155377"/>
            </a:xfrm>
            <a:custGeom>
              <a:avLst/>
              <a:gdLst/>
              <a:ahLst/>
              <a:cxnLst/>
              <a:rect r="r" b="b" t="t" l="l"/>
              <a:pathLst>
                <a:path h="155377" w="173033">
                  <a:moveTo>
                    <a:pt x="0" y="0"/>
                  </a:moveTo>
                  <a:lnTo>
                    <a:pt x="173033" y="0"/>
                  </a:lnTo>
                  <a:lnTo>
                    <a:pt x="173033" y="155377"/>
                  </a:lnTo>
                  <a:lnTo>
                    <a:pt x="0" y="1553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73033" cy="231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049983" y="9272418"/>
            <a:ext cx="656986" cy="599927"/>
            <a:chOff x="0" y="0"/>
            <a:chExt cx="173033" cy="1580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3033" cy="158006"/>
            </a:xfrm>
            <a:custGeom>
              <a:avLst/>
              <a:gdLst/>
              <a:ahLst/>
              <a:cxnLst/>
              <a:rect r="r" b="b" t="t" l="l"/>
              <a:pathLst>
                <a:path h="158006" w="173033">
                  <a:moveTo>
                    <a:pt x="0" y="0"/>
                  </a:moveTo>
                  <a:lnTo>
                    <a:pt x="173033" y="0"/>
                  </a:lnTo>
                  <a:lnTo>
                    <a:pt x="173033" y="158006"/>
                  </a:lnTo>
                  <a:lnTo>
                    <a:pt x="0" y="1580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73033" cy="23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49011" y="6191398"/>
            <a:ext cx="754724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Progetto Basi Dati II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763372"/>
            <a:ext cx="7854272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Lato 2 Bold"/>
                <a:ea typeface="Lato 2 Bold"/>
                <a:cs typeface="Lato 2 Bold"/>
                <a:sym typeface="Lato 2 Bold"/>
              </a:rPr>
              <a:t>Football Analytics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22635" y="9279167"/>
            <a:ext cx="18429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Ciancio V.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60948" y="9291468"/>
            <a:ext cx="4350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4522" y="9291468"/>
            <a:ext cx="226873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Arcangeli 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2991" y="9291468"/>
            <a:ext cx="4350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21718" y="9291468"/>
            <a:ext cx="200572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 Maio M.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84657" y="9279167"/>
            <a:ext cx="4350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78061" y="-3316919"/>
            <a:ext cx="7476662" cy="6633839"/>
          </a:xfrm>
          <a:custGeom>
            <a:avLst/>
            <a:gdLst/>
            <a:ahLst/>
            <a:cxnLst/>
            <a:rect r="r" b="b" t="t" l="l"/>
            <a:pathLst>
              <a:path h="6633839" w="7476662">
                <a:moveTo>
                  <a:pt x="0" y="0"/>
                </a:moveTo>
                <a:lnTo>
                  <a:pt x="7476663" y="0"/>
                </a:lnTo>
                <a:lnTo>
                  <a:pt x="7476663" y="6633838"/>
                </a:lnTo>
                <a:lnTo>
                  <a:pt x="0" y="6633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166464" y="-514350"/>
            <a:ext cx="7791451" cy="1236345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-4363811" y="53864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0292" y="6700903"/>
            <a:ext cx="3128970" cy="3210697"/>
          </a:xfrm>
          <a:custGeom>
            <a:avLst/>
            <a:gdLst/>
            <a:ahLst/>
            <a:cxnLst/>
            <a:rect r="r" b="b" t="t" l="l"/>
            <a:pathLst>
              <a:path h="3210697" w="3128970">
                <a:moveTo>
                  <a:pt x="0" y="0"/>
                </a:moveTo>
                <a:lnTo>
                  <a:pt x="3128970" y="0"/>
                </a:lnTo>
                <a:lnTo>
                  <a:pt x="3128970" y="3210697"/>
                </a:lnTo>
                <a:lnTo>
                  <a:pt x="0" y="3210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5401123" cy="1664817"/>
            <a:chOff x="0" y="0"/>
            <a:chExt cx="7201498" cy="22197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7201498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660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1. Obiettivi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64740"/>
              <a:ext cx="720149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Cosa deve fare il programma?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899821" y="1090789"/>
            <a:ext cx="8783902" cy="338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3200">
                <a:solidFill>
                  <a:srgbClr val="1E2740"/>
                </a:solidFill>
                <a:latin typeface="Lato 1"/>
                <a:ea typeface="Lato 1"/>
                <a:cs typeface="Lato 1"/>
                <a:sym typeface="Lato 1"/>
              </a:rPr>
              <a:t>L'obiettivo di questo progetto è creare un database ed un relativo programma per memorizzare e analizzare le informazioni riguardanti le azioni registrate durante i match del campionato di Serie A 2017/18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99821" y="323014"/>
            <a:ext cx="87839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Obiettivo: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9821" y="5832475"/>
            <a:ext cx="8783902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3200">
                <a:solidFill>
                  <a:srgbClr val="1E2740"/>
                </a:solidFill>
                <a:latin typeface="Lato 1"/>
                <a:ea typeface="Lato 1"/>
                <a:cs typeface="Lato 1"/>
                <a:sym typeface="Lato 1"/>
              </a:rPr>
              <a:t>Il sistema fornisce uno strumento potente per raccogliere e organizzare dettagliate informazioni sugli eventi delle partite, facilitando l'analisi delle performance delle squadre e dei singoli giocatori.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9821" y="5067300"/>
            <a:ext cx="87839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Benefici: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3315" y="0"/>
            <a:ext cx="6194685" cy="10287000"/>
          </a:xfrm>
          <a:custGeom>
            <a:avLst/>
            <a:gdLst/>
            <a:ahLst/>
            <a:cxnLst/>
            <a:rect r="r" b="b" t="t" l="l"/>
            <a:pathLst>
              <a:path h="10287000" w="6194685">
                <a:moveTo>
                  <a:pt x="0" y="0"/>
                </a:moveTo>
                <a:lnTo>
                  <a:pt x="6194685" y="0"/>
                </a:lnTo>
                <a:lnTo>
                  <a:pt x="61946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92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69675">
            <a:off x="-8360159" y="-5704454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79" y="0"/>
                </a:lnTo>
                <a:lnTo>
                  <a:pt x="11490479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3647"/>
            <a:ext cx="1045422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0"/>
              </a:lnSpc>
            </a:pPr>
            <a:r>
              <a:rPr lang="en-US" sz="6225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2. Raccolta e Pulizia dei dati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24915"/>
            <a:ext cx="36367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Fonte dei dati: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09140"/>
            <a:ext cx="1045422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Database di partenza è stato preso da Kaggle  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Sono stati integrati </a:t>
            </a: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ulteriori dati tramite scraping da FBref  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56660"/>
            <a:ext cx="386155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Pulizia dei dati: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40885"/>
            <a:ext cx="1045422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Abbiamo estratto e pulito i dati rilevanti, eliminando informazioni superflue e ottimizzando il dataset per le nostre esigenze analitiche.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59330"/>
            <a:ext cx="471368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Tecniche utilizzate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43555"/>
            <a:ext cx="1045422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L'uso di web scraping e la conversione del minutaggio in secondi ci hanno permesso di arricchire e standardizzare il nostro database.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372600"/>
            <a:ext cx="992140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1: https://www.kaggle.com/datasets/aleespinosa/soccer-match-event-dataset?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2: https://fbref.com/en/comps/11/2017-2018/2017-2018-Serie-A-Stats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224" y="2018665"/>
            <a:ext cx="14525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3755" y="3109913"/>
            <a:ext cx="14525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19132" y="3386602"/>
            <a:ext cx="0" cy="690039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772246" y="3386602"/>
            <a:ext cx="0" cy="690039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374343" y="0"/>
            <a:ext cx="0" cy="1028700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353818" y="-230038"/>
            <a:ext cx="14329434" cy="10747075"/>
          </a:xfrm>
          <a:custGeom>
            <a:avLst/>
            <a:gdLst/>
            <a:ahLst/>
            <a:cxnLst/>
            <a:rect r="r" b="b" t="t" l="l"/>
            <a:pathLst>
              <a:path h="10747075" w="14329434">
                <a:moveTo>
                  <a:pt x="0" y="0"/>
                </a:moveTo>
                <a:lnTo>
                  <a:pt x="14329433" y="0"/>
                </a:lnTo>
                <a:lnTo>
                  <a:pt x="14329433" y="10747076"/>
                </a:lnTo>
                <a:lnTo>
                  <a:pt x="0" y="10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2936" y="4025159"/>
            <a:ext cx="3180870" cy="2236682"/>
            <a:chOff x="0" y="0"/>
            <a:chExt cx="4241160" cy="29822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99163"/>
              <a:ext cx="4241160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Dettagli sugli eventi accaduti durante le partite.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24116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Eventi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04930" y="6808394"/>
            <a:ext cx="3781471" cy="1764106"/>
            <a:chOff x="0" y="0"/>
            <a:chExt cx="5041962" cy="23521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78662"/>
              <a:ext cx="5041962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Informazioni sui giocatori e performance.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504196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Giocatori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04977" y="4025159"/>
            <a:ext cx="3781471" cy="1835769"/>
            <a:chOff x="0" y="0"/>
            <a:chExt cx="5041962" cy="24476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274212"/>
              <a:ext cx="5041962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Informazioni sulle squadre e i loghi.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504196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Squadre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2936" y="739846"/>
            <a:ext cx="1028647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spc="259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STRUTTURA DEL 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2936" y="1700677"/>
            <a:ext cx="86097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 database è organizzato in diverse collection.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12936" y="7036994"/>
            <a:ext cx="3180870" cy="2221306"/>
            <a:chOff x="0" y="0"/>
            <a:chExt cx="4241160" cy="296174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78662"/>
              <a:ext cx="4241160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Dettagli delle partite, risultati, allenatori, e formazioni.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424116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Partite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58021" y="6808394"/>
            <a:ext cx="3781471" cy="2678506"/>
            <a:chOff x="0" y="0"/>
            <a:chExt cx="5041962" cy="357134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178662"/>
              <a:ext cx="5041962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Minutaggio Giocatori, Rank Giocatori, Tag Eventi, Tipologia Eventi, Calendario, Allenatori.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504196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Altre Collections: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144000" y="4025159"/>
            <a:ext cx="3781471" cy="1835769"/>
            <a:chOff x="0" y="0"/>
            <a:chExt cx="5041962" cy="244769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1274212"/>
              <a:ext cx="5041962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Dettagli relativi alle azioni registrate durante le partite.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38100"/>
              <a:ext cx="504196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Azioni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016839" y="2354688"/>
            <a:ext cx="0" cy="7932312"/>
          </a:xfrm>
          <a:prstGeom prst="line">
            <a:avLst/>
          </a:prstGeom>
          <a:ln cap="rnd" w="19050">
            <a:solidFill>
              <a:srgbClr val="BD03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273579" y="2364213"/>
            <a:ext cx="0" cy="7913262"/>
          </a:xfrm>
          <a:prstGeom prst="line">
            <a:avLst/>
          </a:prstGeom>
          <a:ln cap="rnd" w="19050">
            <a:solidFill>
              <a:srgbClr val="BD03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817340"/>
            <a:ext cx="989626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240">
                <a:solidFill>
                  <a:srgbClr val="1E2740"/>
                </a:solidFill>
                <a:latin typeface="Lato 2 Heavy"/>
                <a:ea typeface="Lato 2 Heavy"/>
                <a:cs typeface="Lato 2 Heavy"/>
                <a:sym typeface="Lato 2 Heavy"/>
              </a:rPr>
              <a:t>TECNOLOGIE UTILIZZATE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285440" y="3435337"/>
            <a:ext cx="3719537" cy="5530645"/>
            <a:chOff x="0" y="0"/>
            <a:chExt cx="4959382" cy="7374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9382" cy="2616866"/>
            </a:xfrm>
            <a:custGeom>
              <a:avLst/>
              <a:gdLst/>
              <a:ahLst/>
              <a:cxnLst/>
              <a:rect r="r" b="b" t="t" l="l"/>
              <a:pathLst>
                <a:path h="2616866" w="4959382">
                  <a:moveTo>
                    <a:pt x="0" y="0"/>
                  </a:moveTo>
                  <a:lnTo>
                    <a:pt x="4959382" y="0"/>
                  </a:lnTo>
                  <a:lnTo>
                    <a:pt x="4959382" y="2616866"/>
                  </a:lnTo>
                  <a:lnTo>
                    <a:pt x="0" y="2616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4371914"/>
              <a:ext cx="4959382" cy="300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E2740"/>
                  </a:solidFill>
                  <a:latin typeface="Lato 1"/>
                  <a:ea typeface="Lato 1"/>
                  <a:cs typeface="Lato 1"/>
                  <a:sym typeface="Lato 1"/>
                </a:rPr>
                <a:t>La libreria mplsoccer per creare grafici avanzati che rappresentano visivamente le azioni e le performance dei giocatori.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65204"/>
              <a:ext cx="495938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1E274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Visualizzazione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42181" y="3435337"/>
            <a:ext cx="3714750" cy="4616245"/>
            <a:chOff x="0" y="0"/>
            <a:chExt cx="4953000" cy="61549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68400" y="0"/>
              <a:ext cx="2616200" cy="2616200"/>
            </a:xfrm>
            <a:custGeom>
              <a:avLst/>
              <a:gdLst/>
              <a:ahLst/>
              <a:cxnLst/>
              <a:rect r="r" b="b" t="t" l="l"/>
              <a:pathLst>
                <a:path h="2616200" w="2616200">
                  <a:moveTo>
                    <a:pt x="0" y="0"/>
                  </a:moveTo>
                  <a:lnTo>
                    <a:pt x="2616200" y="0"/>
                  </a:lnTo>
                  <a:lnTo>
                    <a:pt x="2616200" y="2616200"/>
                  </a:lnTo>
                  <a:lnTo>
                    <a:pt x="0" y="261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371914"/>
              <a:ext cx="4953000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E2740"/>
                  </a:solidFill>
                  <a:latin typeface="Lato 1"/>
                  <a:ea typeface="Lato 1"/>
                  <a:cs typeface="Lato 1"/>
                  <a:sym typeface="Lato 1"/>
                </a:rPr>
                <a:t>Electron per sviluppare un'interfaccia grafica intuitiva e user-friendly.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65204"/>
              <a:ext cx="4953000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1E274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Interfaccia utente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915824"/>
            <a:ext cx="3719537" cy="5050158"/>
            <a:chOff x="0" y="0"/>
            <a:chExt cx="4959382" cy="67335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59382" cy="1334900"/>
            </a:xfrm>
            <a:custGeom>
              <a:avLst/>
              <a:gdLst/>
              <a:ahLst/>
              <a:cxnLst/>
              <a:rect r="r" b="b" t="t" l="l"/>
              <a:pathLst>
                <a:path h="1334900" w="4959382">
                  <a:moveTo>
                    <a:pt x="0" y="0"/>
                  </a:moveTo>
                  <a:lnTo>
                    <a:pt x="4959382" y="0"/>
                  </a:lnTo>
                  <a:lnTo>
                    <a:pt x="4959382" y="1334900"/>
                  </a:lnTo>
                  <a:lnTo>
                    <a:pt x="0" y="133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731264"/>
              <a:ext cx="4959382" cy="300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E2740"/>
                  </a:solidFill>
                  <a:latin typeface="Lato 1"/>
                  <a:ea typeface="Lato 1"/>
                  <a:cs typeface="Lato 1"/>
                  <a:sym typeface="Lato 1"/>
                </a:rPr>
                <a:t>Abbiamo scelto un DB NoSql come MongoDB per la flessibilità nella gestione di dati non strutturati e complessi.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724554"/>
              <a:ext cx="495938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50"/>
                </a:lnSpc>
              </a:pPr>
              <a:r>
                <a:rPr lang="en-US" sz="3500">
                  <a:solidFill>
                    <a:srgbClr val="1E274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Database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5489" y="7091055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27243" y="4205409"/>
            <a:ext cx="3181350" cy="5052891"/>
            <a:chOff x="0" y="0"/>
            <a:chExt cx="1343263" cy="21334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3263" cy="2133484"/>
            </a:xfrm>
            <a:custGeom>
              <a:avLst/>
              <a:gdLst/>
              <a:ahLst/>
              <a:cxnLst/>
              <a:rect r="r" b="b" t="t" l="l"/>
              <a:pathLst>
                <a:path h="2133484" w="1343263">
                  <a:moveTo>
                    <a:pt x="0" y="0"/>
                  </a:moveTo>
                  <a:lnTo>
                    <a:pt x="1343263" y="0"/>
                  </a:lnTo>
                  <a:lnTo>
                    <a:pt x="1343263" y="2133484"/>
                  </a:lnTo>
                  <a:lnTo>
                    <a:pt x="0" y="21334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077950" y="4205409"/>
            <a:ext cx="3181350" cy="5052891"/>
            <a:chOff x="0" y="0"/>
            <a:chExt cx="1343263" cy="21334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3263" cy="2133484"/>
            </a:xfrm>
            <a:custGeom>
              <a:avLst/>
              <a:gdLst/>
              <a:ahLst/>
              <a:cxnLst/>
              <a:rect r="r" b="b" t="t" l="l"/>
              <a:pathLst>
                <a:path h="2133484" w="1343263">
                  <a:moveTo>
                    <a:pt x="0" y="0"/>
                  </a:moveTo>
                  <a:lnTo>
                    <a:pt x="1343263" y="0"/>
                  </a:lnTo>
                  <a:lnTo>
                    <a:pt x="1343263" y="2133484"/>
                  </a:lnTo>
                  <a:lnTo>
                    <a:pt x="0" y="21334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63454" y="4205409"/>
            <a:ext cx="3181350" cy="5052891"/>
            <a:chOff x="0" y="0"/>
            <a:chExt cx="1343263" cy="2133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3263" cy="2133484"/>
            </a:xfrm>
            <a:custGeom>
              <a:avLst/>
              <a:gdLst/>
              <a:ahLst/>
              <a:cxnLst/>
              <a:rect r="r" b="b" t="t" l="l"/>
              <a:pathLst>
                <a:path h="2133484" w="1343263">
                  <a:moveTo>
                    <a:pt x="0" y="0"/>
                  </a:moveTo>
                  <a:lnTo>
                    <a:pt x="1343263" y="0"/>
                  </a:lnTo>
                  <a:lnTo>
                    <a:pt x="1343263" y="2133484"/>
                  </a:lnTo>
                  <a:lnTo>
                    <a:pt x="0" y="21334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27243" y="1283359"/>
            <a:ext cx="3181350" cy="3181350"/>
            <a:chOff x="0" y="0"/>
            <a:chExt cx="3282950" cy="32829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238" t="0" r="-182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077950" y="1283359"/>
            <a:ext cx="3181350" cy="3181350"/>
            <a:chOff x="0" y="0"/>
            <a:chExt cx="3282950" cy="3282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751" t="0" r="-2275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63454" y="1283359"/>
            <a:ext cx="3181350" cy="3181350"/>
            <a:chOff x="0" y="0"/>
            <a:chExt cx="3282950" cy="32829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139" t="0" r="-913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57225" y="2001464"/>
            <a:ext cx="5934754" cy="6284071"/>
            <a:chOff x="0" y="0"/>
            <a:chExt cx="7913006" cy="837876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545776"/>
              <a:ext cx="7913006" cy="4832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Per le analisi e la visualizzazione dei dati relativi alle azioni e alle statistiche dei calciatori, abbiamo utitlizzato mplsoccer. Tale libreria ci ha permesso di visualizzare le varie informazioni sottoforma di grafici. Come ad esempio: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7913006" cy="289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59"/>
                </a:lnSpc>
                <a:spcBef>
                  <a:spcPct val="0"/>
                </a:spcBef>
              </a:pPr>
              <a:r>
                <a:rPr lang="en-US" sz="4800" spc="24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ANALISI E VISUALIZZAZIONE DEI DATI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3714649">
            <a:off x="-3568591" y="-7696199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80" y="0"/>
                </a:lnTo>
                <a:lnTo>
                  <a:pt x="11490480" y="12440479"/>
                </a:lnTo>
                <a:lnTo>
                  <a:pt x="0" y="124404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850314" y="4871696"/>
            <a:ext cx="2535210" cy="4018876"/>
            <a:chOff x="0" y="0"/>
            <a:chExt cx="3380280" cy="535850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3380280" cy="207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D031C"/>
                  </a:solidFill>
                  <a:latin typeface="Lato 1"/>
                  <a:ea typeface="Lato 1"/>
                  <a:cs typeface="Lato 1"/>
                  <a:sym typeface="Lato 1"/>
                </a:rPr>
                <a:t>Radar chart delle performance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731506"/>
              <a:ext cx="3380280" cy="2626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E2740"/>
                  </a:solidFill>
                  <a:latin typeface="Lato 1"/>
                  <a:ea typeface="Lato 1"/>
                  <a:cs typeface="Lato 1"/>
                  <a:sym typeface="Lato 1"/>
                </a:rPr>
                <a:t>Rappresenta le abilità di un giocatore su vari parametri come passaggi, gol, dribbling.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401020" y="4871855"/>
            <a:ext cx="2535210" cy="2570917"/>
            <a:chOff x="0" y="0"/>
            <a:chExt cx="3380280" cy="3427889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3380280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D031C"/>
                  </a:solidFill>
                  <a:latin typeface="Lato 1"/>
                  <a:ea typeface="Lato 1"/>
                  <a:cs typeface="Lato 1"/>
                  <a:sym typeface="Lato 1"/>
                </a:rPr>
                <a:t>Flow map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334294"/>
              <a:ext cx="3380280" cy="2093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E2740"/>
                  </a:solidFill>
                  <a:latin typeface="Lato 1"/>
                  <a:ea typeface="Lato 1"/>
                  <a:cs typeface="Lato 1"/>
                  <a:sym typeface="Lato 1"/>
                </a:rPr>
                <a:t>Per la visualizzazione dei flussi di passaggi di una squadra in una determinata partita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286524" y="4871696"/>
            <a:ext cx="2535210" cy="2694901"/>
            <a:chOff x="0" y="0"/>
            <a:chExt cx="3380280" cy="359320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3380280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D031C"/>
                  </a:solidFill>
                  <a:latin typeface="Lato 1"/>
                  <a:ea typeface="Lato 1"/>
                  <a:cs typeface="Lato 1"/>
                  <a:sym typeface="Lato 1"/>
                </a:rPr>
                <a:t>Heatmap dei giocatori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033006"/>
              <a:ext cx="3380280" cy="1560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1E2740"/>
                  </a:solidFill>
                  <a:latin typeface="Lato 1"/>
                  <a:ea typeface="Lato 1"/>
                  <a:cs typeface="Lato 1"/>
                  <a:sym typeface="Lato 1"/>
                </a:rPr>
                <a:t>Visualizza dove i giocatori sono stati più attivi sul campo.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18652" cy="10287000"/>
          </a:xfrm>
          <a:prstGeom prst="rect">
            <a:avLst/>
          </a:prstGeom>
          <a:solidFill>
            <a:srgbClr val="BD031C"/>
          </a:solidFill>
        </p:spPr>
      </p:sp>
      <p:sp>
        <p:nvSpPr>
          <p:cNvPr name="Freeform 3" id="3"/>
          <p:cNvSpPr/>
          <p:nvPr/>
        </p:nvSpPr>
        <p:spPr>
          <a:xfrm flipH="false" flipV="false" rot="-3998860">
            <a:off x="-4254892" y="6663481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80" y="0"/>
                </a:lnTo>
                <a:lnTo>
                  <a:pt x="11490480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7220" y="-3186863"/>
            <a:ext cx="6493060" cy="5761115"/>
          </a:xfrm>
          <a:custGeom>
            <a:avLst/>
            <a:gdLst/>
            <a:ahLst/>
            <a:cxnLst/>
            <a:rect r="r" b="b" t="t" l="l"/>
            <a:pathLst>
              <a:path h="5761115" w="6493060">
                <a:moveTo>
                  <a:pt x="0" y="0"/>
                </a:moveTo>
                <a:lnTo>
                  <a:pt x="6493060" y="0"/>
                </a:lnTo>
                <a:lnTo>
                  <a:pt x="6493060" y="5761115"/>
                </a:lnTo>
                <a:lnTo>
                  <a:pt x="0" y="576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18652" y="0"/>
            <a:ext cx="5991689" cy="10287000"/>
            <a:chOff x="0" y="0"/>
            <a:chExt cx="7988919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9287" t="0" r="31882" b="0"/>
            <a:stretch>
              <a:fillRect/>
            </a:stretch>
          </p:blipFill>
          <p:spPr>
            <a:xfrm flipH="false" flipV="false">
              <a:off x="0" y="0"/>
              <a:ext cx="7988919" cy="13716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3693778" y="5886469"/>
            <a:ext cx="4368996" cy="4114800"/>
          </a:xfrm>
          <a:custGeom>
            <a:avLst/>
            <a:gdLst/>
            <a:ahLst/>
            <a:cxnLst/>
            <a:rect r="r" b="b" t="t" l="l"/>
            <a:pathLst>
              <a:path h="4114800" w="4368996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0312" y="285731"/>
            <a:ext cx="6118028" cy="9715539"/>
            <a:chOff x="0" y="0"/>
            <a:chExt cx="8157371" cy="1295405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193467"/>
              <a:ext cx="8157371" cy="972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Script Sviluppati: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Generazion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e della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classifica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 del campionato basata sui dati delle partite.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Visualizzazione delle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aree di tocchi 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di palla dei giocatori.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Dettagli delle partite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: risultati, allenatori, titolari, e sostituzioni.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Recupero delle partite di una squadra e della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rosa 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completa.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Generazione di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heatmap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,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radar 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chart,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grafici 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dei goal e dei tiri, </a:t>
              </a: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flusso 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di passaggi.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157371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Implementazione degli script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235567" y="2970506"/>
            <a:ext cx="4827208" cy="259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BD031C"/>
                </a:solidFill>
                <a:latin typeface="Lato 1"/>
                <a:ea typeface="Lato 1"/>
                <a:cs typeface="Lato 1"/>
                <a:sym typeface="Lato 1"/>
              </a:rPr>
              <a:t>Analisi dei </a:t>
            </a:r>
            <a:r>
              <a:rPr lang="en-US" sz="2799">
                <a:solidFill>
                  <a:srgbClr val="BD031C"/>
                </a:solidFill>
                <a:latin typeface="Lato 1 Bold"/>
                <a:ea typeface="Lato 1 Bold"/>
                <a:cs typeface="Lato 1 Bold"/>
                <a:sym typeface="Lato 1 Bold"/>
              </a:rPr>
              <a:t>tiri</a:t>
            </a:r>
            <a:r>
              <a:rPr lang="en-US" sz="2799">
                <a:solidFill>
                  <a:srgbClr val="BD031C"/>
                </a:solidFill>
                <a:latin typeface="Lato 1"/>
                <a:ea typeface="Lato 1"/>
                <a:cs typeface="Lato 1"/>
                <a:sym typeface="Lato 1"/>
              </a:rPr>
              <a:t>, </a:t>
            </a:r>
            <a:r>
              <a:rPr lang="en-US" sz="2799">
                <a:solidFill>
                  <a:srgbClr val="BD031C"/>
                </a:solidFill>
                <a:latin typeface="Lato 1 Bold"/>
                <a:ea typeface="Lato 1 Bold"/>
                <a:cs typeface="Lato 1 Bold"/>
                <a:sym typeface="Lato 1 Bold"/>
              </a:rPr>
              <a:t>passaggi</a:t>
            </a:r>
            <a:r>
              <a:rPr lang="en-US" sz="2799">
                <a:solidFill>
                  <a:srgbClr val="BD031C"/>
                </a:solidFill>
                <a:latin typeface="Lato 1"/>
                <a:ea typeface="Lato 1"/>
                <a:cs typeface="Lato 1"/>
                <a:sym typeface="Lato 1"/>
              </a:rPr>
              <a:t>, </a:t>
            </a:r>
            <a:r>
              <a:rPr lang="en-US" sz="2799">
                <a:solidFill>
                  <a:srgbClr val="BD031C"/>
                </a:solidFill>
                <a:latin typeface="Lato 1 Bold"/>
                <a:ea typeface="Lato 1 Bold"/>
                <a:cs typeface="Lato 1 Bold"/>
                <a:sym typeface="Lato 1 Bold"/>
              </a:rPr>
              <a:t>azioni </a:t>
            </a:r>
            <a:r>
              <a:rPr lang="en-US" sz="2799">
                <a:solidFill>
                  <a:srgbClr val="BD031C"/>
                </a:solidFill>
                <a:latin typeface="Lato 1"/>
                <a:ea typeface="Lato 1"/>
                <a:cs typeface="Lato 1"/>
                <a:sym typeface="Lato 1"/>
              </a:rPr>
              <a:t>di gioco, e visualizzazione delle </a:t>
            </a:r>
            <a:r>
              <a:rPr lang="en-US" sz="2799">
                <a:solidFill>
                  <a:srgbClr val="BD031C"/>
                </a:solidFill>
                <a:latin typeface="Lato 1 Bold"/>
                <a:ea typeface="Lato 1 Bold"/>
                <a:cs typeface="Lato 1 Bold"/>
                <a:sym typeface="Lato 1 Bold"/>
              </a:rPr>
              <a:t>performance </a:t>
            </a:r>
            <a:r>
              <a:rPr lang="en-US" sz="2799">
                <a:solidFill>
                  <a:srgbClr val="BD031C"/>
                </a:solidFill>
                <a:latin typeface="Lato 1"/>
                <a:ea typeface="Lato 1"/>
                <a:cs typeface="Lato 1"/>
                <a:sym typeface="Lato 1"/>
              </a:rPr>
              <a:t>individuali e di squadra.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010341" y="763232"/>
            <a:ext cx="482720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D03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Funzioni principali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1124368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3628746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8381861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13134975" y="5133975"/>
            <a:ext cx="102870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62381" y="890680"/>
            <a:ext cx="2972844" cy="2972844"/>
          </a:xfrm>
          <a:custGeom>
            <a:avLst/>
            <a:gdLst/>
            <a:ahLst/>
            <a:cxnLst/>
            <a:rect r="r" b="b" t="t" l="l"/>
            <a:pathLst>
              <a:path h="2972844" w="2972844">
                <a:moveTo>
                  <a:pt x="0" y="0"/>
                </a:moveTo>
                <a:lnTo>
                  <a:pt x="2972845" y="0"/>
                </a:lnTo>
                <a:lnTo>
                  <a:pt x="2972845" y="2972844"/>
                </a:lnTo>
                <a:lnTo>
                  <a:pt x="0" y="297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1070" y="1567321"/>
            <a:ext cx="4201695" cy="1619562"/>
          </a:xfrm>
          <a:custGeom>
            <a:avLst/>
            <a:gdLst/>
            <a:ahLst/>
            <a:cxnLst/>
            <a:rect r="r" b="b" t="t" l="l"/>
            <a:pathLst>
              <a:path h="1619562" w="4201695">
                <a:moveTo>
                  <a:pt x="0" y="0"/>
                </a:moveTo>
                <a:lnTo>
                  <a:pt x="4201695" y="0"/>
                </a:lnTo>
                <a:lnTo>
                  <a:pt x="4201695" y="1619562"/>
                </a:lnTo>
                <a:lnTo>
                  <a:pt x="0" y="161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83041" y="848340"/>
            <a:ext cx="3025296" cy="3057525"/>
          </a:xfrm>
          <a:custGeom>
            <a:avLst/>
            <a:gdLst/>
            <a:ahLst/>
            <a:cxnLst/>
            <a:rect r="r" b="b" t="t" l="l"/>
            <a:pathLst>
              <a:path h="3057525" w="3025296">
                <a:moveTo>
                  <a:pt x="0" y="0"/>
                </a:moveTo>
                <a:lnTo>
                  <a:pt x="3025296" y="0"/>
                </a:lnTo>
                <a:lnTo>
                  <a:pt x="3025296" y="3057525"/>
                </a:lnTo>
                <a:lnTo>
                  <a:pt x="0" y="30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04907" y="5353224"/>
            <a:ext cx="3781471" cy="3217757"/>
            <a:chOff x="0" y="0"/>
            <a:chExt cx="5041962" cy="42903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897663"/>
              <a:ext cx="5041962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Il sistema supporta decisioni strategiche degli allenatori, fornendo dati dettagliati e visualizzazioni intuitive.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5041962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Supporto decisionale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04907" y="3839039"/>
            <a:ext cx="1251106" cy="102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2"/>
              </a:lnSpc>
            </a:pPr>
            <a:r>
              <a:rPr lang="en-US" sz="6324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58021" y="3839039"/>
            <a:ext cx="1251106" cy="102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2"/>
              </a:lnSpc>
            </a:pPr>
            <a:r>
              <a:rPr lang="en-US" sz="6324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11136" y="3839039"/>
            <a:ext cx="1251106" cy="102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2"/>
              </a:lnSpc>
            </a:pPr>
            <a:r>
              <a:rPr lang="en-US" sz="6324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58021" y="5353224"/>
            <a:ext cx="3781471" cy="4573981"/>
            <a:chOff x="0" y="0"/>
            <a:chExt cx="5041962" cy="60986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877162"/>
              <a:ext cx="5041962" cy="4221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Consente un monitoraggio continuo delle partite e delle performance dei giocatori, facilitando l'analisi delle tendenze e l'identificazione delle aree di miglioramento.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5041962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Monitoraggio Continuo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011136" y="5353224"/>
            <a:ext cx="3781471" cy="4645644"/>
            <a:chOff x="0" y="0"/>
            <a:chExt cx="5041962" cy="619419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972712"/>
              <a:ext cx="5041962" cy="4221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L</a:t>
              </a:r>
              <a:r>
                <a:rPr lang="en-US" sz="2400" u="none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e informazioni dettagliate permettono di personalizzare gli allenamenti in base alle necessità specifiche di ciascun giocatore.</a:t>
              </a:r>
            </a:p>
            <a:p>
              <a:pPr algn="l">
                <a:lnSpc>
                  <a:spcPts val="3600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5041962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Personalizzazione degli Allenamenti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78149" y="890680"/>
            <a:ext cx="3055208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240">
                <a:solidFill>
                  <a:srgbClr val="FFFFFF"/>
                </a:solidFill>
                <a:latin typeface="Lato 2 Heavy"/>
                <a:ea typeface="Lato 2 Heavy"/>
                <a:cs typeface="Lato 2 Heavy"/>
                <a:sym typeface="Lato 2 Heavy"/>
              </a:rPr>
              <a:t>UTILIZZO E BENEFICI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9876" y="3196262"/>
            <a:ext cx="30834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Vantaggi: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03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64732">
            <a:off x="11514060" y="3244850"/>
            <a:ext cx="11490479" cy="12440480"/>
          </a:xfrm>
          <a:custGeom>
            <a:avLst/>
            <a:gdLst/>
            <a:ahLst/>
            <a:cxnLst/>
            <a:rect r="r" b="b" t="t" l="l"/>
            <a:pathLst>
              <a:path h="12440480" w="11490479">
                <a:moveTo>
                  <a:pt x="0" y="0"/>
                </a:moveTo>
                <a:lnTo>
                  <a:pt x="11490480" y="0"/>
                </a:lnTo>
                <a:lnTo>
                  <a:pt x="11490480" y="12440480"/>
                </a:lnTo>
                <a:lnTo>
                  <a:pt x="0" y="1244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4357" y="-4386411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2" y="0"/>
                </a:lnTo>
                <a:lnTo>
                  <a:pt x="8727622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428592" y="-1106859"/>
            <a:ext cx="12500768" cy="1250071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47551" y="-8044"/>
            <a:ext cx="9413898" cy="11874033"/>
            <a:chOff x="0" y="0"/>
            <a:chExt cx="12551864" cy="158320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116929"/>
              <a:ext cx="12551864" cy="11704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Sviluppi futuri: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Adattabilità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: progettato per essere flessibile e scalabile, permettendo l'integrazione di nuovi dati e funzionalità.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Nuove Funzionalità</a:t>
              </a: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: Integrare AI e machine learning per migliorare le capacità di analisi e previsione, anche in tempo reale.</a:t>
              </a:r>
            </a:p>
            <a:p>
              <a:pPr algn="l">
                <a:lnSpc>
                  <a:spcPts val="4687"/>
                </a:lnSpc>
              </a:pPr>
            </a:p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Conclusioni:</a:t>
              </a:r>
            </a:p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FFFFFF"/>
                  </a:solidFill>
                  <a:latin typeface="Lato 1"/>
                  <a:ea typeface="Lato 1"/>
                  <a:cs typeface="Lato 1"/>
                  <a:sym typeface="Lato 1"/>
                </a:rPr>
                <a:t>Il sistema combina la raccolta, gestione, analisi e visualizzazione dei dati, offrendo uno strumento avanzato essenziale per qualsiasi squadra di calcio che desidera migliorare le proprie prestazioni e raggiungere nuovi livelli di successo.</a:t>
              </a:r>
            </a:p>
            <a:p>
              <a:pPr algn="l">
                <a:lnSpc>
                  <a:spcPts val="4687"/>
                </a:lnSpc>
              </a:pPr>
            </a:p>
            <a:p>
              <a:pPr algn="l">
                <a:lnSpc>
                  <a:spcPts val="4687"/>
                </a:lnSpc>
              </a:pPr>
            </a:p>
            <a:p>
              <a:pPr algn="l">
                <a:lnSpc>
                  <a:spcPts val="4687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551864" cy="356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59"/>
                </a:lnSpc>
                <a:spcBef>
                  <a:spcPct val="0"/>
                </a:spcBef>
              </a:pPr>
              <a:r>
                <a:rPr lang="en-US" sz="8799">
                  <a:solidFill>
                    <a:srgbClr val="FFFFFF"/>
                  </a:solidFill>
                  <a:latin typeface="Lato 2 Heavy"/>
                  <a:ea typeface="Lato 2 Heavy"/>
                  <a:cs typeface="Lato 2 Heavy"/>
                  <a:sym typeface="Lato 2 Heavy"/>
                </a:rPr>
                <a:t>Conclusioni e sviluppi futuri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DAGIlWWw4dc</dc:identifier>
  <dcterms:modified xsi:type="dcterms:W3CDTF">2011-08-01T06:04:30Z</dcterms:modified>
  <cp:revision>1</cp:revision>
  <dc:title>Football Analytics</dc:title>
</cp:coreProperties>
</file>